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00" r:id="rId3"/>
    <p:sldId id="257" r:id="rId4"/>
    <p:sldId id="258" r:id="rId5"/>
    <p:sldId id="277" r:id="rId6"/>
    <p:sldId id="259" r:id="rId7"/>
    <p:sldId id="283" r:id="rId8"/>
    <p:sldId id="275" r:id="rId9"/>
    <p:sldId id="260" r:id="rId10"/>
    <p:sldId id="261" r:id="rId11"/>
    <p:sldId id="262" r:id="rId12"/>
    <p:sldId id="280" r:id="rId13"/>
    <p:sldId id="264" r:id="rId14"/>
    <p:sldId id="288" r:id="rId15"/>
    <p:sldId id="279" r:id="rId16"/>
    <p:sldId id="265" r:id="rId17"/>
    <p:sldId id="293" r:id="rId18"/>
    <p:sldId id="292" r:id="rId19"/>
    <p:sldId id="266" r:id="rId20"/>
    <p:sldId id="295" r:id="rId21"/>
    <p:sldId id="267" r:id="rId22"/>
    <p:sldId id="268" r:id="rId23"/>
    <p:sldId id="269" r:id="rId24"/>
    <p:sldId id="274" r:id="rId25"/>
    <p:sldId id="273" r:id="rId26"/>
    <p:sldId id="282" r:id="rId27"/>
    <p:sldId id="276" r:id="rId28"/>
    <p:sldId id="297" r:id="rId29"/>
    <p:sldId id="285" r:id="rId30"/>
    <p:sldId id="28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0A391C-EA5D-4C34-9D10-9D264F1315C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07237D-70F8-4DF4-9CFA-1077C939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0100" y="2714620"/>
            <a:ext cx="8143932" cy="4185761"/>
          </a:xfrm>
          <a:prstGeom prst="rect">
            <a:avLst/>
          </a:prstGeom>
          <a:ln w="15875" cap="rnd" cmpd="tri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Castellar" pitchFamily="18" charset="0"/>
              </a:rPr>
              <a:t>Presented By</a:t>
            </a:r>
            <a:endParaRPr lang="en-US" sz="2000" dirty="0" smtClean="0">
              <a:solidFill>
                <a:srgbClr val="FF0000"/>
              </a:solidFill>
              <a:latin typeface="Castellar" pitchFamily="18" charset="0"/>
            </a:endParaRPr>
          </a:p>
          <a:p>
            <a:pPr algn="just"/>
            <a:endParaRPr lang="en-US" dirty="0" smtClean="0">
              <a:solidFill>
                <a:srgbClr val="3333FF"/>
              </a:solidFill>
            </a:endParaRPr>
          </a:p>
          <a:p>
            <a:pPr algn="just"/>
            <a:endParaRPr lang="en-US" dirty="0" smtClean="0">
              <a:solidFill>
                <a:srgbClr val="3333FF"/>
              </a:solidFill>
            </a:endParaRPr>
          </a:p>
          <a:p>
            <a:pPr algn="just"/>
            <a:endParaRPr lang="en-US" dirty="0" smtClean="0">
              <a:solidFill>
                <a:srgbClr val="3333FF"/>
              </a:solidFill>
            </a:endParaRPr>
          </a:p>
          <a:p>
            <a:pPr algn="just"/>
            <a:endParaRPr lang="en-US" dirty="0" smtClean="0">
              <a:solidFill>
                <a:srgbClr val="3333FF"/>
              </a:solidFill>
            </a:endParaRPr>
          </a:p>
          <a:p>
            <a:pPr algn="just"/>
            <a:endParaRPr lang="en-US" dirty="0" smtClean="0">
              <a:solidFill>
                <a:srgbClr val="3333FF"/>
              </a:solidFill>
            </a:endParaRPr>
          </a:p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KRISHNA COLLEGE OF EDUCATION </a:t>
            </a: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Meyyur village and post, Tiruvannamalai Taluk and District</a:t>
            </a:r>
          </a:p>
          <a:p>
            <a:pPr algn="ctr"/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Cell : 9790803995</a:t>
            </a:r>
            <a:r>
              <a:rPr lang="en-US" dirty="0" smtClean="0"/>
              <a:t> </a:t>
            </a:r>
          </a:p>
          <a:p>
            <a:pPr algn="ctr"/>
            <a:endParaRPr lang="en-US" dirty="0" smtClean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928662" y="-24"/>
            <a:ext cx="8143932" cy="27146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Modern No. 20" pitchFamily="18" charset="0"/>
              </a:rPr>
              <a:t>CREATING E-LEARNING MATERIAL </a:t>
            </a:r>
            <a:endParaRPr lang="en-IN" sz="2800" dirty="0" smtClean="0">
              <a:solidFill>
                <a:srgbClr val="FFFF00"/>
              </a:solidFill>
              <a:latin typeface="Modern No. 20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Modern No. 20" pitchFamily="18" charset="0"/>
              </a:rPr>
              <a:t>OF</a:t>
            </a:r>
            <a:endParaRPr lang="en-IN" sz="2800" dirty="0" smtClean="0">
              <a:solidFill>
                <a:srgbClr val="FFFF00"/>
              </a:solidFill>
              <a:latin typeface="Modern No. 20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FF00"/>
                </a:solidFill>
                <a:latin typeface="Modern No. 20" pitchFamily="18" charset="0"/>
              </a:rPr>
              <a:t>“CREATING AN INCLUSIVE SCHOOL”</a:t>
            </a:r>
            <a:endParaRPr lang="en-IN" sz="2800" dirty="0" smtClean="0">
              <a:solidFill>
                <a:srgbClr val="FFFF00"/>
              </a:solidFill>
              <a:latin typeface="Modern No. 20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60" y="3357562"/>
            <a:ext cx="5500726" cy="15716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Mrs. P.CHITRA</a:t>
            </a:r>
            <a:endParaRPr lang="en-IN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Research Scholar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Department of Pedagogical Science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TNTEU, Chennai – 600097</a:t>
            </a:r>
          </a:p>
          <a:p>
            <a:pPr algn="ctr"/>
            <a:endParaRPr lang="en-IN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1305 C 4.44444E-6 0.21328 0.01701 0.12653 0.01701 0.12677 C 0.03402 0.05575 0.06093 0.02799 0.1 0.02799 C 0.11996 0.02799 0.13802 0.03863 0.15208 0.05575 C 0.16197 0.06778 0.17395 0.07449 0.18697 0.07449 C 0.21197 0.07449 0.23298 0.05043 0.24097 0.01596 C 0.24097 0.01619 0.25 -0.02544 0.25 -0.02521 C 0.25 -0.02544 0.23194 0.06246 0.23194 0.06269 C 0.21493 0.13185 0.18802 0.15984 0.15 0.15984 C 0.13003 0.15984 0.11093 0.1492 0.096 0.13047 C 0.08697 0.11983 0.075 0.11312 0.06302 0.11312 C 0.03802 0.11312 0.01701 0.13717 0.00902 0.17164 C 0.00902 0.17187 4.44444E-6 0.21305 4.44444E-6 0.21328 Z " pathEditMode="relative" rAng="0" ptsTypes="fffffffffffff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422 C -2.5E-6 0.12445 0.01702 0.0377 0.01702 0.03793 C 0.03403 -0.03308 0.06094 -0.06084 0.1 -0.06084 C 0.11997 -0.06084 0.13802 -0.0502 0.15209 -0.03308 C 0.16198 -0.02105 0.17396 -0.01434 0.18698 -0.01434 C 0.21198 -0.01434 0.23299 -0.0384 0.24097 -0.07287 C 0.24097 -0.07264 0.25 -0.11427 0.25 -0.11404 C 0.25 -0.11427 0.23195 -0.02637 0.23195 -0.02614 C 0.21493 0.04302 0.18802 0.07101 0.15 0.07101 C 0.13004 0.07101 0.11094 0.06037 0.09601 0.04164 C 0.08698 0.031 0.075 0.02429 0.06302 0.02429 C 0.03802 0.02429 0.01702 0.04834 0.00903 0.08281 C 0.00903 0.08304 -2.5E-6 0.12422 -2.5E-6 0.12445 Z " pathEditMode="relative" rAng="0" ptsTypes="fffffffffffff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59  0.017 -0.08659  C 0.034 -0.15719  0.061 -0.18516  0.1 -0.18516  C 0.12 -0.18516  0.138 -0.17451  0.152 -0.15719  C 0.162 -0.1452  0.174 -0.13854  0.187 -0.13854  C 0.212 -0.13854  0.233 -0.16252  0.241 -0.19715  C 0.241 -0.19715  0.25 -0.23845  0.25 -0.23845  C 0.25 -0.23845  0.232 -0.15053  0.232 -0.15053  C 0.215 -0.08126  0.188 -0.05328  0.15 -0.05328  C 0.13 -0.05328  0.111 -0.06394  0.096 -0.08259  C 0.087 -0.09325  0.075 -0.09991  0.063 -0.09991  C 0.038 -0.09991  0.017 -0.07593  0.009 -0.0413  C 0.009 -0.0413  0 0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447800"/>
            <a:ext cx="7848600" cy="3352800"/>
          </a:xfrm>
          <a:prstGeom prst="rect">
            <a:avLst/>
          </a:prstGeom>
          <a:noFill/>
          <a:ln w="0"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44500" marR="0" lvl="0" indent="-3810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44500" marR="0" lvl="0" indent="-3810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786190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Speaking Disability: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Speech means ‘Usage of language with correct pronunciation ,pause, stress and voice modulation (High pitch, low pitch)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we can’t use following things . We are known as speaking disabilities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lip reading , auditory training –Speech training can improve their hearing abilities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eaflind-program-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647825"/>
            <a:ext cx="4643471" cy="17097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9988" y="142852"/>
            <a:ext cx="645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1" lang="en-US" sz="5400" b="1" cap="none" spc="0" dirty="0" smtClean="0">
                <a:ln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rebuchet MS" pitchFamily="34" charset="0"/>
              </a:rPr>
              <a:t>Speaking Disability </a:t>
            </a:r>
            <a:endParaRPr lang="en-IN" sz="5400" b="1" cap="none" spc="0" dirty="0">
              <a:ln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42976" y="1571612"/>
            <a:ext cx="7886728" cy="45704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Below 70% IQ having children are normally called as mentally disabilities . They are backward in knowledge development , Emotional development </a:t>
            </a:r>
          </a:p>
          <a:p>
            <a:pPr algn="l"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They are 3 types.</a:t>
            </a: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en-US" sz="1800" dirty="0" smtClean="0">
              <a:latin typeface="Trebuchet MS" pitchFamily="34" charset="0"/>
            </a:endParaRPr>
          </a:p>
          <a:p>
            <a:pPr algn="l"/>
            <a:endParaRPr lang="en-US" sz="1800" dirty="0">
              <a:latin typeface="Trebuchet MS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3042" y="3214686"/>
            <a:ext cx="4143404" cy="7143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  <a:latin typeface="Trebuchet MS" pitchFamily="34" charset="0"/>
                <a:ea typeface="Gulim" pitchFamily="34" charset="-127"/>
              </a:rPr>
              <a:t>Mentally disabilities </a:t>
            </a:r>
          </a:p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00232" y="4000504"/>
            <a:ext cx="71438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Morons</a:t>
            </a:r>
          </a:p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3286116" y="4000504"/>
            <a:ext cx="71438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Imbeciles </a:t>
            </a:r>
          </a:p>
          <a:p>
            <a:pPr algn="ctr"/>
            <a:endParaRPr lang="en-IN" dirty="0"/>
          </a:p>
        </p:txBody>
      </p:sp>
      <p:sp>
        <p:nvSpPr>
          <p:cNvPr id="9" name="Down Arrow 8"/>
          <p:cNvSpPr/>
          <p:nvPr/>
        </p:nvSpPr>
        <p:spPr>
          <a:xfrm>
            <a:off x="4714876" y="4000504"/>
            <a:ext cx="714380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Idiots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4734" y="142852"/>
            <a:ext cx="6816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Gulim" pitchFamily="34" charset="-127"/>
              </a:rPr>
              <a:t>Mentally disabilities 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86116" y="4071942"/>
            <a:ext cx="71438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Imbeciles </a:t>
            </a:r>
          </a:p>
          <a:p>
            <a:pPr algn="ctr"/>
            <a:endParaRPr lang="en-IN" dirty="0"/>
          </a:p>
        </p:txBody>
      </p:sp>
      <p:sp>
        <p:nvSpPr>
          <p:cNvPr id="12" name="Down Arrow 11"/>
          <p:cNvSpPr/>
          <p:nvPr/>
        </p:nvSpPr>
        <p:spPr>
          <a:xfrm>
            <a:off x="4714876" y="4071942"/>
            <a:ext cx="714380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Idiots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8429684" cy="25003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Students are having various IQ level , Personality development, learning speed, because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they are from various family situation, economical background. They teacher should identify the learning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disabilities . He / She gives special training to them.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Reasons for Learning disabilities:</a:t>
            </a:r>
          </a:p>
          <a:p>
            <a:pPr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They are so many reasons for this learning disabilities. They are as</a:t>
            </a:r>
          </a:p>
          <a:p>
            <a:pPr marL="400050" indent="-400050">
              <a:lnSpc>
                <a:spcPct val="150000"/>
              </a:lnSpc>
              <a:buNone/>
            </a:pPr>
            <a:endParaRPr lang="en-IN" dirty="0"/>
          </a:p>
        </p:txBody>
      </p:sp>
      <p:sp>
        <p:nvSpPr>
          <p:cNvPr id="5" name="Cloud Callout 4"/>
          <p:cNvSpPr/>
          <p:nvPr/>
        </p:nvSpPr>
        <p:spPr>
          <a:xfrm>
            <a:off x="1000100" y="4357694"/>
            <a:ext cx="2786082" cy="71438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Genetic factors</a:t>
            </a:r>
          </a:p>
          <a:p>
            <a:pPr algn="ctr"/>
            <a:endParaRPr lang="en-IN" dirty="0"/>
          </a:p>
        </p:txBody>
      </p:sp>
      <p:sp>
        <p:nvSpPr>
          <p:cNvPr id="6" name="Cloud Callout 5"/>
          <p:cNvSpPr/>
          <p:nvPr/>
        </p:nvSpPr>
        <p:spPr>
          <a:xfrm>
            <a:off x="3929058" y="4143380"/>
            <a:ext cx="2143140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Pre-Natal causes</a:t>
            </a:r>
            <a:endParaRPr lang="en-IN" dirty="0"/>
          </a:p>
        </p:txBody>
      </p:sp>
      <p:sp>
        <p:nvSpPr>
          <p:cNvPr id="7" name="Cloud Callout 6"/>
          <p:cNvSpPr/>
          <p:nvPr/>
        </p:nvSpPr>
        <p:spPr>
          <a:xfrm>
            <a:off x="6357950" y="4214818"/>
            <a:ext cx="2643206" cy="857256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-natal causes</a:t>
            </a:r>
          </a:p>
          <a:p>
            <a:pPr algn="ctr"/>
            <a:endParaRPr lang="en-IN" dirty="0"/>
          </a:p>
        </p:txBody>
      </p:sp>
      <p:sp>
        <p:nvSpPr>
          <p:cNvPr id="8" name="Cloud Callout 7"/>
          <p:cNvSpPr/>
          <p:nvPr/>
        </p:nvSpPr>
        <p:spPr>
          <a:xfrm>
            <a:off x="3428992" y="5643578"/>
            <a:ext cx="2928958" cy="642942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Post-natal causes</a:t>
            </a:r>
            <a:endParaRPr lang="en-IN" dirty="0" smtClean="0"/>
          </a:p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182714" y="142852"/>
            <a:ext cx="6532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Learning Disabilities</a:t>
            </a:r>
            <a:endParaRPr lang="en-I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4414" y="2357430"/>
            <a:ext cx="1500198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Dyslexia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>
            <a:off x="2857488" y="2285992"/>
            <a:ext cx="628654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Difficulty in spelling, phonological processing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4414" y="3429000"/>
            <a:ext cx="142876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Disgraphia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1214414" y="4500570"/>
            <a:ext cx="142876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Dyscalculia	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1214414" y="5572140"/>
            <a:ext cx="1500198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Dyspraxia</a:t>
            </a:r>
            <a:endParaRPr lang="en-IN" dirty="0"/>
          </a:p>
        </p:txBody>
      </p:sp>
      <p:sp>
        <p:nvSpPr>
          <p:cNvPr id="18" name="Right Arrow 17"/>
          <p:cNvSpPr/>
          <p:nvPr/>
        </p:nvSpPr>
        <p:spPr>
          <a:xfrm>
            <a:off x="2786050" y="4429132"/>
            <a:ext cx="635798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Difficulty in adding , Subtraction , multiple, Division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86050" y="5500702"/>
            <a:ext cx="628654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Difficulty in psychomotor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786050" y="3429000"/>
            <a:ext cx="635798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Difficulty in identity the letters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398" y="945047"/>
            <a:ext cx="88063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en-US" sz="44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휴먼옛체" pitchFamily="18" charset="-127"/>
                <a:cs typeface="Arial Unicode MS" pitchFamily="34" charset="-128"/>
              </a:rPr>
              <a:t>Types of learning disabilities</a:t>
            </a:r>
            <a:endParaRPr lang="en-IN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rmAutofit/>
          </a:bodyPr>
          <a:lstStyle/>
          <a:p>
            <a:r>
              <a:rPr kumimoji="1" lang="en-US" sz="4000" b="1" i="1" u="sng" cap="none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휴먼옛체" pitchFamily="18" charset="-127"/>
                <a:cs typeface="Arial Unicode MS" pitchFamily="34" charset="-128"/>
              </a:rPr>
              <a:t>Learning Disabilities</a:t>
            </a:r>
            <a:endParaRPr lang="en-I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357298"/>
            <a:ext cx="5500726" cy="1914527"/>
          </a:xfr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857628"/>
            <a:ext cx="3714776" cy="278608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857628"/>
            <a:ext cx="3857652" cy="27860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786050" y="2214554"/>
            <a:ext cx="3143272" cy="78581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kumimoji="1"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Knowledge based approach</a:t>
            </a:r>
          </a:p>
          <a:p>
            <a:pPr algn="ctr"/>
            <a:endParaRPr lang="en-IN" dirty="0"/>
          </a:p>
        </p:txBody>
      </p:sp>
      <p:sp>
        <p:nvSpPr>
          <p:cNvPr id="5" name="Flowchart: Punched Tape 4"/>
          <p:cNvSpPr/>
          <p:nvPr/>
        </p:nvSpPr>
        <p:spPr>
          <a:xfrm>
            <a:off x="2786050" y="3143248"/>
            <a:ext cx="3071834" cy="71438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kumimoji="1"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Sensory based approach</a:t>
            </a:r>
          </a:p>
          <a:p>
            <a:pPr algn="ctr"/>
            <a:endParaRPr lang="en-IN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786050" y="4143380"/>
            <a:ext cx="3143272" cy="85725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kumimoji="1"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Disability based approach</a:t>
            </a:r>
          </a:p>
          <a:p>
            <a:pPr algn="ctr"/>
            <a:endParaRPr lang="en-IN" dirty="0"/>
          </a:p>
        </p:txBody>
      </p:sp>
      <p:sp>
        <p:nvSpPr>
          <p:cNvPr id="7" name="Flowchart: Punched Tape 6"/>
          <p:cNvSpPr/>
          <p:nvPr/>
        </p:nvSpPr>
        <p:spPr>
          <a:xfrm>
            <a:off x="2857488" y="5214950"/>
            <a:ext cx="3143272" cy="642942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lnSpc>
                <a:spcPct val="150000"/>
              </a:lnSpc>
            </a:pPr>
            <a:r>
              <a:rPr kumimoji="1"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Social based approach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759" y="214290"/>
            <a:ext cx="82899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IDENTIFYING CHILDREN WITH DISABILITIES</a:t>
            </a:r>
            <a:endParaRPr lang="en-IN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>
            <a:off x="1571604" y="1500174"/>
            <a:ext cx="6929486" cy="428628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Mastery Model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1571604" y="2143116"/>
            <a:ext cx="6929486" cy="500066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endParaRPr kumimoji="1" lang="en-US" dirty="0" smtClean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Classroom adjustment</a:t>
            </a:r>
          </a:p>
          <a:p>
            <a:pPr algn="ctr"/>
            <a:endParaRPr lang="en-IN" dirty="0"/>
          </a:p>
        </p:txBody>
      </p:sp>
      <p:sp>
        <p:nvSpPr>
          <p:cNvPr id="9" name="Flowchart: Off-page Connector 8"/>
          <p:cNvSpPr/>
          <p:nvPr/>
        </p:nvSpPr>
        <p:spPr>
          <a:xfrm>
            <a:off x="1571604" y="5072074"/>
            <a:ext cx="7072362" cy="500066"/>
          </a:xfrm>
          <a:prstGeom prst="flowChartOffpage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Special Equipment </a:t>
            </a:r>
          </a:p>
          <a:p>
            <a:pPr algn="ctr"/>
            <a:endParaRPr lang="en-IN" dirty="0"/>
          </a:p>
        </p:txBody>
      </p:sp>
      <p:sp>
        <p:nvSpPr>
          <p:cNvPr id="10" name="Flowchart: Off-page Connector 9"/>
          <p:cNvSpPr/>
          <p:nvPr/>
        </p:nvSpPr>
        <p:spPr>
          <a:xfrm>
            <a:off x="1571604" y="3071810"/>
            <a:ext cx="7000924" cy="571504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Classroom helpless</a:t>
            </a:r>
          </a:p>
          <a:p>
            <a:pPr algn="ctr"/>
            <a:endParaRPr lang="en-IN" dirty="0"/>
          </a:p>
        </p:txBody>
      </p:sp>
      <p:sp>
        <p:nvSpPr>
          <p:cNvPr id="11" name="Flowchart: Off-page Connector 10"/>
          <p:cNvSpPr/>
          <p:nvPr/>
        </p:nvSpPr>
        <p:spPr>
          <a:xfrm>
            <a:off x="1571604" y="3929066"/>
            <a:ext cx="7072362" cy="714380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tabLst>
                <a:tab pos="1377950" algn="l"/>
              </a:tabLst>
            </a:pPr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Special education </a:t>
            </a:r>
            <a:endParaRPr kumimoji="1" lang="en-US" b="1" dirty="0" smtClean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IN" dirty="0"/>
          </a:p>
        </p:txBody>
      </p:sp>
      <p:sp>
        <p:nvSpPr>
          <p:cNvPr id="12" name="Flowchart: Off-page Connector 11"/>
          <p:cNvSpPr/>
          <p:nvPr/>
        </p:nvSpPr>
        <p:spPr>
          <a:xfrm>
            <a:off x="1571604" y="5929330"/>
            <a:ext cx="7143800" cy="428628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 smtClean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kumimoji="1" lang="en-US" dirty="0" smtClean="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Mastery Model</a:t>
            </a:r>
          </a:p>
          <a:p>
            <a:pPr algn="ctr"/>
            <a:endParaRPr lang="en-IN" dirty="0"/>
          </a:p>
        </p:txBody>
      </p:sp>
      <p:sp>
        <p:nvSpPr>
          <p:cNvPr id="13" name="Flowchart: Data 12"/>
          <p:cNvSpPr/>
          <p:nvPr/>
        </p:nvSpPr>
        <p:spPr>
          <a:xfrm>
            <a:off x="1071538" y="1428736"/>
            <a:ext cx="357190" cy="514353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94813" y="220784"/>
            <a:ext cx="8720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 pitchFamily="34" charset="0"/>
              </a:rPr>
              <a:t>Education guidelines for disabilities</a:t>
            </a:r>
            <a:endParaRPr lang="en-IN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322" y="4429133"/>
            <a:ext cx="7643834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It Creates such defaults  in some  experiments.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It can’t give proper solution in every situation. </a:t>
            </a:r>
          </a:p>
          <a:p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It makes such negative thoughts among the disabilities.</a:t>
            </a:r>
          </a:p>
          <a:p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It was ignored by such critics in somewhere places.</a:t>
            </a:r>
          </a:p>
          <a:p>
            <a:endParaRPr lang="en-IN" dirty="0"/>
          </a:p>
        </p:txBody>
      </p:sp>
      <p:pic>
        <p:nvPicPr>
          <p:cNvPr id="7" name="Picture 6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928934"/>
            <a:ext cx="7643834" cy="1285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1298130" y="214290"/>
            <a:ext cx="770302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Models of Disabilities</a:t>
            </a:r>
            <a:endParaRPr lang="e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496025"/>
            <a:ext cx="7715304" cy="1338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Models help to knowing something to the audiences. This model are called are impairment or disability models. It has many merits and demerits.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ransition spd="med">
    <p:pull dir="ld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00100" y="1071546"/>
            <a:ext cx="8143932" cy="5278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 helps to solve the difficulties of the disabilities.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 helps to implement among the  disabilities.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helps to identify their difficulties easily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 helps to explain about their problem and solutions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emeri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500174"/>
            <a:ext cx="6000792" cy="85725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571612"/>
            <a:ext cx="8001024" cy="4662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Social model of disability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Medical model of disability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Nagi model of disability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Quebec disability production process model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Human rights model of disability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Professional model of Disability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Transactional model of disability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Charity model of disability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Functional or economic model of disability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Rehabilitation model 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071538" y="214290"/>
            <a:ext cx="79325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models</a:t>
            </a:r>
            <a:endParaRPr lang="en-IN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3600" dirty="0" smtClean="0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928802"/>
            <a:ext cx="7786742" cy="35719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Risk Factors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Personal factors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Structure of the body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Capabilities of the action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Environmental factors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Life habits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Positive Habits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Negative habits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Interaction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500042"/>
            <a:ext cx="735811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Explanation of Quebec Disability Model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42852"/>
            <a:ext cx="8072462" cy="66018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Education: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Normal special children learn in same school and normal school teachers should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 from pre service-training , In service –Training  and post service training to handle special children in normal school. It is called as inclusive education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Education for all: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It was started in 1950 under the Act of ‘45’ . Free and compulsory education must gives to ‘from 6 to 14 age ‘ children without any partialities is called as education for all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8298" y="1477866"/>
            <a:ext cx="7448544" cy="47705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Negative Attitudes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Funding required 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Easy accessibility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Curriculum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Language and communication 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Co-operation 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Government policies</a:t>
            </a:r>
          </a:p>
          <a:p>
            <a:pPr algn="l" latinLnBrk="1">
              <a:lnSpc>
                <a:spcPct val="200000"/>
              </a:lnSpc>
              <a:buBlip>
                <a:blip r:embed="rId3"/>
              </a:buBlip>
            </a:pPr>
            <a:r>
              <a:rPr kumimoji="1" lang="en-US" sz="1600" i="1" dirty="0" smtClean="0">
                <a:latin typeface="Trebuchet MS" pitchFamily="34" charset="0"/>
                <a:ea typeface="휴먼옛체" pitchFamily="18" charset="-127"/>
              </a:rPr>
              <a:t>Social-economic reasons</a:t>
            </a:r>
          </a:p>
          <a:p>
            <a:pPr algn="l" latinLnBrk="1">
              <a:lnSpc>
                <a:spcPct val="200000"/>
              </a:lnSpc>
            </a:pPr>
            <a:endParaRPr kumimoji="1" lang="en-US" sz="1600" i="1" dirty="0" smtClean="0">
              <a:latin typeface="Trebuchet MS" pitchFamily="34" charset="0"/>
              <a:ea typeface="휴먼옛체" pitchFamily="18" charset="-127"/>
            </a:endParaRPr>
          </a:p>
          <a:p>
            <a:pPr algn="l" latinLnBrk="1"/>
            <a:endParaRPr kumimoji="1" lang="en-US" sz="1600" i="1" dirty="0">
              <a:latin typeface="Trebuchet MS" pitchFamily="34" charset="0"/>
              <a:ea typeface="휴먼옛체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94" y="71414"/>
            <a:ext cx="89710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itchFamily="34" charset="0"/>
              </a:rPr>
              <a:t>Barriers in proving inclusive Education</a:t>
            </a:r>
            <a:endParaRPr lang="en-IN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52532" y="1711325"/>
            <a:ext cx="7705748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ko-KR" altLang="en-US" sz="1400" dirty="0">
                <a:latin typeface="Trebuchet MS" pitchFamily="34" charset="0"/>
                <a:ea typeface="Gulim" pitchFamily="34" charset="-127"/>
              </a:rPr>
              <a:t> </a:t>
            </a:r>
            <a:r>
              <a:rPr lang="ko-KR" altLang="en-US" sz="1600" dirty="0">
                <a:latin typeface="Trebuchet MS" pitchFamily="34" charset="0"/>
                <a:ea typeface="Gulim" pitchFamily="34" charset="-127"/>
              </a:rPr>
              <a:t> </a:t>
            </a: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Control negative attitudes</a:t>
            </a:r>
            <a:endParaRPr lang="en-US" altLang="ko-KR" sz="1600" dirty="0">
              <a:latin typeface="Trebuchet MS" pitchFamily="34" charset="0"/>
              <a:ea typeface="Gulim" pitchFamily="34" charset="-127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ko-KR" sz="1600" dirty="0">
                <a:latin typeface="Trebuchet MS" pitchFamily="34" charset="0"/>
                <a:ea typeface="Gulim" pitchFamily="34" charset="-127"/>
              </a:rPr>
              <a:t>  </a:t>
            </a: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Creating highly learning situation </a:t>
            </a:r>
            <a:endParaRPr lang="en-US" sz="1600" dirty="0">
              <a:latin typeface="Trebuchet MS" pitchFamily="34" charset="0"/>
              <a:ea typeface="Gulim" pitchFamily="34" charset="-127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ko-KR" sz="1600" dirty="0" smtClean="0">
                <a:latin typeface="Trebuchet MS" pitchFamily="34" charset="0"/>
                <a:ea typeface="Gulim" pitchFamily="34" charset="-127"/>
              </a:rPr>
              <a:t>  C</a:t>
            </a: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urriculum and evaluate the students achievement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 Increasing the family members involvement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Social participation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Special training given to the educators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Changes in government policies </a:t>
            </a:r>
            <a:endParaRPr lang="en-US" sz="1600" dirty="0">
              <a:latin typeface="Trebuchet MS" pitchFamily="34" charset="0"/>
              <a:ea typeface="Gulim" pitchFamily="34" charset="-127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1600" dirty="0">
                <a:latin typeface="Trebuchet MS" pitchFamily="34" charset="0"/>
                <a:ea typeface="Gulim" pitchFamily="34" charset="-127"/>
              </a:rPr>
              <a:t>    </a:t>
            </a:r>
            <a:r>
              <a:rPr lang="en-US" sz="1600" dirty="0" smtClean="0">
                <a:latin typeface="Trebuchet MS" pitchFamily="34" charset="0"/>
                <a:ea typeface="Gulim" pitchFamily="34" charset="-127"/>
              </a:rPr>
              <a:t>   </a:t>
            </a:r>
            <a:endParaRPr lang="en-US" sz="1600" dirty="0">
              <a:latin typeface="Trebuchet MS" pitchFamily="34" charset="0"/>
              <a:ea typeface="Guli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271" y="415333"/>
            <a:ext cx="72923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ko-K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  <a:ea typeface="Gulim" pitchFamily="34" charset="-127"/>
              </a:rPr>
              <a:t>Overcoming the barriers in inclusive </a:t>
            </a:r>
          </a:p>
          <a:p>
            <a:pPr algn="ctr"/>
            <a:r>
              <a:rPr kumimoji="1" lang="en-US" altLang="ko-KR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  <a:ea typeface="Gulim" pitchFamily="34" charset="-127"/>
              </a:rPr>
              <a:t>education</a:t>
            </a:r>
            <a:endParaRPr lang="en-IN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1538" y="1571612"/>
            <a:ext cx="8072462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Same methods of teaching , average learners centered teaching , teacher centered teaching are not possible to given “Education for all” in normal schools . So we have to followed mixed ability grouping and teaching method .Every students of this group must have 5 to 6  training skills. They are as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Best learners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Average learners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Slow learners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Learners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Physically disabilities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Mixed disabilities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142976" y="33859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ko-KR" sz="40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itchFamily="34" charset="0"/>
                <a:ea typeface="Gulim" pitchFamily="34" charset="-127"/>
              </a:rPr>
              <a:t>Mixed  ability grouping and teaching</a:t>
            </a:r>
            <a:endParaRPr lang="en-IN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142976" y="1571612"/>
            <a:ext cx="2714644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 pitchFamily="34" charset="0"/>
              </a:rPr>
              <a:t>Interaction classroom</a:t>
            </a:r>
            <a:endParaRPr lang="en-IN" dirty="0"/>
          </a:p>
        </p:txBody>
      </p:sp>
      <p:sp>
        <p:nvSpPr>
          <p:cNvPr id="7" name="Oval Callout 6"/>
          <p:cNvSpPr/>
          <p:nvPr/>
        </p:nvSpPr>
        <p:spPr>
          <a:xfrm>
            <a:off x="3571868" y="2786058"/>
            <a:ext cx="3000396" cy="107157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 pitchFamily="34" charset="0"/>
              </a:rPr>
              <a:t>Co operative training</a:t>
            </a:r>
          </a:p>
          <a:p>
            <a:pPr algn="ctr"/>
            <a:endParaRPr lang="en-IN" dirty="0"/>
          </a:p>
        </p:txBody>
      </p:sp>
      <p:sp>
        <p:nvSpPr>
          <p:cNvPr id="8" name="Oval Callout 7"/>
          <p:cNvSpPr/>
          <p:nvPr/>
        </p:nvSpPr>
        <p:spPr>
          <a:xfrm>
            <a:off x="6643702" y="3643314"/>
            <a:ext cx="2286016" cy="1357322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 pitchFamily="34" charset="0"/>
              </a:rPr>
              <a:t>Collaborative training</a:t>
            </a:r>
          </a:p>
          <a:p>
            <a:pPr algn="ctr"/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929227" y="292222"/>
            <a:ext cx="8286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Teaching a multiple ability group</a:t>
            </a:r>
            <a:endParaRPr lang="en-IN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rebuchet MS" pitchFamily="34" charset="0"/>
              </a:rPr>
              <a:t>	In India, teachers training for special education was given by regular classes, Distance Education . Teacher who were involved in the special education they have following trainings. </a:t>
            </a:r>
            <a:r>
              <a:rPr lang="en-US" dirty="0" smtClean="0">
                <a:latin typeface="Trebuchet MS" pitchFamily="34" charset="0"/>
              </a:rPr>
              <a:t>They are as given below: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Trebuchet MS" pitchFamily="34" charset="0"/>
              </a:rPr>
              <a:t>Pre-service training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800" dirty="0" smtClean="0">
                <a:latin typeface="Trebuchet MS" pitchFamily="34" charset="0"/>
              </a:rPr>
              <a:t>In service training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Trebuchet MS" pitchFamily="34" charset="0"/>
              </a:rPr>
              <a:t>Post service training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29310" y="142852"/>
            <a:ext cx="8114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Developing initiatives for expanding </a:t>
            </a:r>
          </a:p>
          <a:p>
            <a:pPr algn="ctr">
              <a:buNone/>
            </a:pP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Inclusive schooling</a:t>
            </a:r>
            <a:endParaRPr lang="en-IN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98" y="142852"/>
            <a:ext cx="8534400" cy="1000132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Global policies and programmes on inclusive education 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83582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There are many global policies and programmers on inclusive education. They are as:</a:t>
            </a:r>
            <a:endParaRPr lang="en-IN" dirty="0"/>
          </a:p>
        </p:txBody>
      </p:sp>
      <p:sp>
        <p:nvSpPr>
          <p:cNvPr id="5" name="Flowchart: Decision 4"/>
          <p:cNvSpPr/>
          <p:nvPr/>
        </p:nvSpPr>
        <p:spPr>
          <a:xfrm>
            <a:off x="1071538" y="4286256"/>
            <a:ext cx="7929618" cy="428628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Salamanca conference (1994)</a:t>
            </a:r>
          </a:p>
          <a:p>
            <a:pPr algn="ctr"/>
            <a:endParaRPr lang="en-IN" dirty="0"/>
          </a:p>
        </p:txBody>
      </p:sp>
      <p:sp>
        <p:nvSpPr>
          <p:cNvPr id="6" name="Flowchart: Decision 5"/>
          <p:cNvSpPr/>
          <p:nvPr/>
        </p:nvSpPr>
        <p:spPr>
          <a:xfrm>
            <a:off x="1071538" y="3571876"/>
            <a:ext cx="8072494" cy="500066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Dakar conference (2000)</a:t>
            </a:r>
          </a:p>
          <a:p>
            <a:pPr algn="ctr"/>
            <a:endParaRPr lang="en-IN" dirty="0">
              <a:solidFill>
                <a:srgbClr val="3333FF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000100" y="3000372"/>
            <a:ext cx="8072494" cy="428628"/>
          </a:xfrm>
          <a:prstGeom prst="flowChartDecisi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Jometien conference (1990)</a:t>
            </a:r>
          </a:p>
          <a:p>
            <a:pPr algn="ctr"/>
            <a:endParaRPr lang="en-IN" dirty="0"/>
          </a:p>
        </p:txBody>
      </p:sp>
      <p:sp>
        <p:nvSpPr>
          <p:cNvPr id="8" name="Flowchart: Decision 7"/>
          <p:cNvSpPr/>
          <p:nvPr/>
        </p:nvSpPr>
        <p:spPr>
          <a:xfrm>
            <a:off x="1000100" y="2428868"/>
            <a:ext cx="8143932" cy="428628"/>
          </a:xfrm>
          <a:prstGeom prst="flowChartDecisi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Guidelines for action –Tallinn (1989)</a:t>
            </a:r>
          </a:p>
          <a:p>
            <a:pPr algn="ctr"/>
            <a:endParaRPr lang="en-IN" dirty="0"/>
          </a:p>
        </p:txBody>
      </p:sp>
      <p:sp>
        <p:nvSpPr>
          <p:cNvPr id="9" name="Flowchart: Decision 8"/>
          <p:cNvSpPr/>
          <p:nvPr/>
        </p:nvSpPr>
        <p:spPr>
          <a:xfrm>
            <a:off x="857224" y="4929198"/>
            <a:ext cx="8358246" cy="857256"/>
          </a:xfrm>
          <a:prstGeom prst="flowChartDecisi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U.N Convention on the rights of persons with disabilities(2006)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3128800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000132"/>
            <a:ext cx="8143900" cy="5857892"/>
          </a:xfrm>
          <a:ln w="15875" cmpd="tri">
            <a:solidFill>
              <a:schemeClr val="accent1">
                <a:alpha val="92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endParaRPr lang="en-US" sz="25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sz="2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364" y="71414"/>
            <a:ext cx="8053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Changes from 1960 to 1994</a:t>
            </a:r>
            <a:endParaRPr lang="en-IN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85852" y="4143380"/>
            <a:ext cx="742955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Kothari commission (1966)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85852" y="6215082"/>
            <a:ext cx="735808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The Integrated Child Development Scheme (ICDS-1974)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285852" y="4929198"/>
            <a:ext cx="742955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Programmed of Action on NAP -1992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285852" y="5643578"/>
            <a:ext cx="7429552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The Integrated Education of Disabled Children (IEDC)-1974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285852" y="1928802"/>
            <a:ext cx="7358114" cy="71438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People with Disabilities act-1995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285852" y="3286124"/>
            <a:ext cx="7500990" cy="8572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rgbClr val="7030A0"/>
                </a:solidFill>
              </a:rPr>
              <a:t>Sarva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Siksha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Abhiyan</a:t>
            </a:r>
            <a:r>
              <a:rPr lang="en-US" dirty="0" smtClean="0">
                <a:solidFill>
                  <a:srgbClr val="7030A0"/>
                </a:solidFill>
              </a:rPr>
              <a:t>(SSA)-1997-2002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357290" y="1357298"/>
            <a:ext cx="7215238" cy="5715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The Right to Education act-2009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57290" y="857232"/>
            <a:ext cx="7215238" cy="64294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Inclusive Education of the Disabled at the Secondary Stage (IEDSS)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285852" y="2571744"/>
            <a:ext cx="7429552" cy="785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7030A0"/>
                </a:solidFill>
              </a:rPr>
              <a:t>National policy for people with disabilities</a:t>
            </a:r>
            <a:endParaRPr lang="en-IN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521" y="71414"/>
            <a:ext cx="3541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 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2976" y="1500174"/>
            <a:ext cx="8001024" cy="46434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In India most of  the policies and programmers were started the basis of </a:t>
            </a:r>
            <a:r>
              <a:rPr lang="en-US" dirty="0" smtClean="0">
                <a:solidFill>
                  <a:srgbClr val="3333FF"/>
                </a:solidFill>
              </a:rPr>
              <a:t>‘ </a:t>
            </a:r>
            <a:r>
              <a:rPr lang="en-US" b="1" dirty="0" smtClean="0">
                <a:solidFill>
                  <a:srgbClr val="3333FF"/>
                </a:solidFill>
              </a:rPr>
              <a:t>Education for All</a:t>
            </a:r>
            <a:r>
              <a:rPr lang="en-US" dirty="0" smtClean="0">
                <a:solidFill>
                  <a:srgbClr val="3333FF"/>
                </a:solidFill>
              </a:rPr>
              <a:t>’. </a:t>
            </a:r>
            <a:r>
              <a:rPr lang="en-US" dirty="0" smtClean="0"/>
              <a:t>With the help of such Welfare Committees, special children can got Education in normal schools. This is golden changes of </a:t>
            </a:r>
            <a:r>
              <a:rPr lang="en-US" dirty="0" err="1" smtClean="0"/>
              <a:t>of</a:t>
            </a:r>
            <a:r>
              <a:rPr lang="en-US" dirty="0" smtClean="0"/>
              <a:t> that era. So they can easily succeeds in everything by this type of </a:t>
            </a:r>
            <a:r>
              <a:rPr lang="en-US" b="1" dirty="0" smtClean="0">
                <a:solidFill>
                  <a:srgbClr val="FFFF00"/>
                </a:solidFill>
              </a:rPr>
              <a:t>Inclusive Education system 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1285861"/>
            <a:ext cx="8072398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 develop an understanding of the Concept of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isability.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develop an understanding of the Concept of Learning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isabilities.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critically evaluate the Models of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isability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Identify the need and importance of inclusive education.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discuss the contributions of National and International Agencies to Inclusive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critically discuss the Global Policies and Programmed.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know about the Barriers &amp; overcoming Barriers in inclusive Education.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discuss about the Education system Disability in India.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develop an understanding of the concept of Initiatives for Expanding Inclusive School.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discuss about ‘Education for All’ , ‘Integrated  Education 'and  ‘ Inclusive Education’.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88" y="291092"/>
            <a:ext cx="293541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Abstract </a:t>
            </a:r>
            <a:endParaRPr lang="en-I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3600" dirty="0" smtClean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071942"/>
            <a:ext cx="7072362" cy="2071702"/>
          </a:xfrm>
          <a:prstGeom prst="rect">
            <a:avLst/>
          </a:prstGeom>
        </p:spPr>
      </p:pic>
      <p:pic>
        <p:nvPicPr>
          <p:cNvPr id="4" name="Picture 3" descr="d814b871-1ebb-4b08-8f44-d530b9a1d3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85728"/>
            <a:ext cx="3714776" cy="3643339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457200"/>
            <a:ext cx="80724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1570" y="1571612"/>
            <a:ext cx="8072462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Education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one of the basic rights to the human beings. There is no doubts that an education alone gives personality development among the people. Children get discipline , Social attachments, intelligence skill, motivation through an education .In our country national education gives to normal children and special education gives to special children . the main objectives of special education is changing in behavior attitude among the students let us see about disabilities, type their identification , their education systems principles and acts.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8926" y="335756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Creating an inclusive school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43570" y="385762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286512" y="3571876"/>
            <a:ext cx="2786082" cy="114300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Overcoming  Barriers  in inclusive Education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285720" y="4572008"/>
            <a:ext cx="250033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Mixed ability grouping and teaching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5500694" y="5072074"/>
            <a:ext cx="3214710" cy="9286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Policies and programmers of inclusive education </a:t>
            </a:r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428596" y="1785926"/>
            <a:ext cx="2928958" cy="714380"/>
          </a:xfrm>
          <a:prstGeom prst="ellipse">
            <a:avLst/>
          </a:prstGeom>
          <a:effectLst>
            <a:outerShdw blurRad="50800" dist="50800" dir="5400000" algn="ctr" rotWithShape="0">
              <a:srgbClr val="3333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Understanding the disabilities </a:t>
            </a:r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786182" y="1857364"/>
            <a:ext cx="2500330" cy="85725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Understanding the learning-Disabilities </a:t>
            </a:r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6429388" y="2571744"/>
            <a:ext cx="2071702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Models of disabilities </a:t>
            </a:r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214282" y="3000372"/>
            <a:ext cx="221457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Barriers in providing inclusive education </a:t>
            </a:r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2786050" y="5286388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Inclusive education 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982637" y="2946793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72132" y="3000372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714612" y="2500306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500298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500298" y="428625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463917" y="4750603"/>
            <a:ext cx="9294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43504" y="4286256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57224" y="285728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Creating an Inclusive 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chool </a:t>
            </a:r>
            <a:endParaRPr lang="en-IN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524000"/>
            <a:ext cx="8153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1">
              <a:buFont typeface="Wingdings" pitchFamily="2" charset="2"/>
              <a:buNone/>
            </a:pPr>
            <a:endParaRPr kumimoji="1" lang="en-US" altLang="ko-KR" sz="1800" b="1" dirty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 latinLnBrk="1">
              <a:buFont typeface="Wingdings" pitchFamily="2" charset="2"/>
              <a:buChar char="°"/>
            </a:pPr>
            <a:endParaRPr kumimoji="1" lang="en-US" sz="1800" dirty="0"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643050"/>
            <a:ext cx="871543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214414" y="2214554"/>
            <a:ext cx="7643866" cy="3643337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our India, They give special education to disabilities .Our country followed the system of education according to philosopher swami vivekananda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philosophy is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Education goes to reach  the disabilities.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155751" y="21429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I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Disability</a:t>
            </a:r>
            <a:endParaRPr lang="en-IN" sz="54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IN" dirty="0"/>
          </a:p>
        </p:txBody>
      </p:sp>
      <p:sp>
        <p:nvSpPr>
          <p:cNvPr id="4" name="Flowchart: Document 3"/>
          <p:cNvSpPr/>
          <p:nvPr/>
        </p:nvSpPr>
        <p:spPr>
          <a:xfrm>
            <a:off x="1000100" y="1857364"/>
            <a:ext cx="8072494" cy="3571900"/>
          </a:xfrm>
          <a:prstGeom prst="flowChartDocument">
            <a:avLst/>
          </a:prstGeom>
          <a:ln w="19050"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contourW="12700" prstMaterial="metal">
            <a:bevelT w="10000" h="10000"/>
            <a:contourClr>
              <a:srgbClr val="6600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many reasons to born disabilities in this word. Pre-natal causes ,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natal causes &amp;  Post natal causes are the major reasons for the disability. There are many types of disabilities  are: like:- Dislexia,disgraphia,dyscalculia and  dyspraxia etc.....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2360" y="142852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Disability - Concept</a:t>
            </a:r>
            <a:endParaRPr lang="en-I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429132"/>
            <a:ext cx="2847975" cy="16002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4414" y="2786058"/>
            <a:ext cx="735811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Part of visual disability fully visual disabilities are called visual disability 5% visual disabilities are lived in India.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375792"/>
            <a:ext cx="80724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of disabilities: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	Disabilities had such difficulties while comparing with normal children. They are backward in physically mentally.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2148" y="214290"/>
            <a:ext cx="4934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Visual Disability </a:t>
            </a:r>
            <a:endParaRPr lang="en-I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6465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66834" y="285728"/>
            <a:ext cx="6477000" cy="7429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50021"/>
              </a:gs>
              <a:gs pos="50000">
                <a:srgbClr val="FFFFFF"/>
              </a:gs>
              <a:gs pos="100000">
                <a:srgbClr val="A5002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fontAlgn="b" latinLnBrk="1">
              <a:spcBef>
                <a:spcPct val="50000"/>
              </a:spcBef>
            </a:pPr>
            <a:endParaRPr kumimoji="1" lang="en-US" altLang="ko-KR" sz="2400" dirty="0">
              <a:solidFill>
                <a:schemeClr val="hlink"/>
              </a:solidFill>
              <a:latin typeface="Impact" pitchFamily="34" charset="0"/>
              <a:ea typeface="HY헤드라인M" pitchFamily="18" charset="-127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14400" y="16002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kumimoji="1" lang="en-US" sz="3200" b="1" dirty="0">
                <a:solidFill>
                  <a:schemeClr val="hlink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  <a:endParaRPr kumimoji="1" lang="en-US" sz="2000" b="1" dirty="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00166" y="272457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Hearing disability </a:t>
            </a:r>
            <a:endParaRPr kumimoji="0" lang="en-US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00100" y="1357298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 to the hearing disability is visual disability. Sound is measured by decibel 50 decibel and more than 50 decibel having hearing capacity is called hearing disability.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729" y="4571763"/>
          <a:ext cx="7215237" cy="207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79"/>
                <a:gridCol w="2405079"/>
                <a:gridCol w="2405079"/>
              </a:tblGrid>
              <a:tr h="435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Sl.No</a:t>
                      </a:r>
                      <a:endParaRPr lang="en-IN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Decibel </a:t>
                      </a: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Level</a:t>
                      </a:r>
                      <a:endParaRPr lang="en-IN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Times New Roman"/>
                          <a:ea typeface="Times New Roman"/>
                          <a:cs typeface="Times New Roman"/>
                        </a:rPr>
                        <a:t>Types</a:t>
                      </a:r>
                      <a:endParaRPr lang="en-IN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0-25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Normal Condition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26-40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Medium </a:t>
                      </a: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Condition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3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41-70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Middle  </a:t>
                      </a: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Condition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71-90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High  Condition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91 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Complete disability  Condition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262890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2080</TotalTime>
  <Words>807</Words>
  <Application>Microsoft Office PowerPoint</Application>
  <PresentationFormat>On-screen Show (4:3)</PresentationFormat>
  <Paragraphs>297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</vt:lpstr>
      <vt:lpstr>Slide 13</vt:lpstr>
      <vt:lpstr>Learning Disabilities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Global policies and programmes on inclusive education 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rajesh.s</dc:creator>
  <cp:lastModifiedBy>admin</cp:lastModifiedBy>
  <cp:revision>198</cp:revision>
  <dcterms:created xsi:type="dcterms:W3CDTF">2011-05-24T12:41:55Z</dcterms:created>
  <dcterms:modified xsi:type="dcterms:W3CDTF">2020-05-15T12:23:20Z</dcterms:modified>
</cp:coreProperties>
</file>